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1" r:id="rId3"/>
    <p:sldId id="258" r:id="rId4"/>
    <p:sldId id="259" r:id="rId5"/>
    <p:sldId id="260" r:id="rId6"/>
  </p:sldIdLst>
  <p:sldSz cx="6858000" cy="9906000" type="A4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5560FC9A-78B4-40E0-A4B1-38A84CC01047}">
          <p14:sldIdLst>
            <p14:sldId id="257"/>
            <p14:sldId id="261"/>
            <p14:sldId id="258"/>
            <p14:sldId id="259"/>
            <p14:sldId id="260"/>
          </p14:sldIdLst>
        </p14:section>
        <p14:section name="Section sans titre" id="{00C6E4C4-98C5-412A-8885-EE2BAE6E1E54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6" d="100"/>
          <a:sy n="106" d="100"/>
        </p:scale>
        <p:origin x="1692" y="-1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2749-C49E-43F5-ABAC-0666601966E6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428BC-ED8D-47E0-97D9-CE7A77F488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6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2749-C49E-43F5-ABAC-0666601966E6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428BC-ED8D-47E0-97D9-CE7A77F488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418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2749-C49E-43F5-ABAC-0666601966E6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428BC-ED8D-47E0-97D9-CE7A77F488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0017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2749-C49E-43F5-ABAC-0666601966E6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428BC-ED8D-47E0-97D9-CE7A77F488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1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2749-C49E-43F5-ABAC-0666601966E6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428BC-ED8D-47E0-97D9-CE7A77F488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851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2749-C49E-43F5-ABAC-0666601966E6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428BC-ED8D-47E0-97D9-CE7A77F488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921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2749-C49E-43F5-ABAC-0666601966E6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428BC-ED8D-47E0-97D9-CE7A77F488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616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2749-C49E-43F5-ABAC-0666601966E6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428BC-ED8D-47E0-97D9-CE7A77F488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134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2749-C49E-43F5-ABAC-0666601966E6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428BC-ED8D-47E0-97D9-CE7A77F488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0801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2749-C49E-43F5-ABAC-0666601966E6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428BC-ED8D-47E0-97D9-CE7A77F488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27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2749-C49E-43F5-ABAC-0666601966E6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428BC-ED8D-47E0-97D9-CE7A77F488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43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22749-C49E-43F5-ABAC-0666601966E6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428BC-ED8D-47E0-97D9-CE7A77F488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49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4">
            <a:extLst>
              <a:ext uri="{FF2B5EF4-FFF2-40B4-BE49-F238E27FC236}">
                <a16:creationId xmlns:a16="http://schemas.microsoft.com/office/drawing/2014/main" id="{928BA30A-7569-474C-AC9B-6815C634DEE7}"/>
              </a:ext>
            </a:extLst>
          </p:cNvPr>
          <p:cNvSpPr txBox="1">
            <a:spLocks/>
          </p:cNvSpPr>
          <p:nvPr/>
        </p:nvSpPr>
        <p:spPr>
          <a:xfrm>
            <a:off x="0" y="2305050"/>
            <a:ext cx="6843078" cy="618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fr-FR" sz="2800" b="1" u="sng" dirty="0">
                <a:solidFill>
                  <a:srgbClr val="C00000"/>
                </a:solidFill>
                <a:latin typeface="Monotype Corsiva" panose="03010101010201010101" pitchFamily="66" charset="0"/>
              </a:rPr>
              <a:t>Menu Collection à 24 € / pers </a:t>
            </a:r>
          </a:p>
          <a:p>
            <a:pPr>
              <a:spcBef>
                <a:spcPts val="0"/>
              </a:spcBef>
            </a:pPr>
            <a:r>
              <a:rPr lang="fr-FR" sz="1600" dirty="0">
                <a:latin typeface="Monotype Corsiva" panose="03010101010201010101" pitchFamily="66" charset="0"/>
              </a:rPr>
              <a:t>(Hors boissons) </a:t>
            </a:r>
          </a:p>
          <a:p>
            <a:pPr>
              <a:spcBef>
                <a:spcPts val="0"/>
              </a:spcBef>
            </a:pPr>
            <a:endParaRPr lang="fr-FR" sz="1600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1000" dirty="0">
              <a:latin typeface="Monotype Corsiva" panose="03010101010201010101" pitchFamily="66" charset="0"/>
              <a:cs typeface="Cavolini" panose="03000502040302020204" pitchFamily="66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6E8B8D1-55A9-9130-E81D-9E5A618EEF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32" y="121998"/>
            <a:ext cx="4545936" cy="2088174"/>
          </a:xfrm>
          <a:prstGeom prst="rect">
            <a:avLst/>
          </a:prstGeom>
        </p:spPr>
      </p:pic>
      <p:sp>
        <p:nvSpPr>
          <p:cNvPr id="13" name="Sous-titre 4">
            <a:extLst>
              <a:ext uri="{FF2B5EF4-FFF2-40B4-BE49-F238E27FC236}">
                <a16:creationId xmlns:a16="http://schemas.microsoft.com/office/drawing/2014/main" id="{665D96D0-1792-7B5D-560A-45670BA0E0B0}"/>
              </a:ext>
            </a:extLst>
          </p:cNvPr>
          <p:cNvSpPr txBox="1">
            <a:spLocks/>
          </p:cNvSpPr>
          <p:nvPr/>
        </p:nvSpPr>
        <p:spPr>
          <a:xfrm>
            <a:off x="14922" y="3048000"/>
            <a:ext cx="6828156" cy="6247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Petite salade Bourbonnaise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(Jambon sec / Toast de chèvre chaud)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Filet de poulet crème de Charroux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Panaché de légumes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Tarte fine </a:t>
            </a: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Ce prix comprend : le service, le set de table, la serviette intissée et la vaisselle complète </a:t>
            </a:r>
          </a:p>
          <a:p>
            <a:pPr algn="l">
              <a:spcBef>
                <a:spcPts val="0"/>
              </a:spcBef>
            </a:pPr>
            <a:endParaRPr lang="fr-FR" sz="2000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2000" dirty="0">
              <a:latin typeface="Monotype Corsiva" panose="03010101010201010101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400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337DB-B152-4CB7-CA76-51F920723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4">
            <a:extLst>
              <a:ext uri="{FF2B5EF4-FFF2-40B4-BE49-F238E27FC236}">
                <a16:creationId xmlns:a16="http://schemas.microsoft.com/office/drawing/2014/main" id="{08BB04ED-1BE7-4CCB-2657-EBB495AE5EB6}"/>
              </a:ext>
            </a:extLst>
          </p:cNvPr>
          <p:cNvSpPr txBox="1">
            <a:spLocks/>
          </p:cNvSpPr>
          <p:nvPr/>
        </p:nvSpPr>
        <p:spPr>
          <a:xfrm>
            <a:off x="0" y="2305050"/>
            <a:ext cx="6843078" cy="618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fr-FR" sz="2800" b="1" u="sng" dirty="0">
                <a:solidFill>
                  <a:srgbClr val="C00000"/>
                </a:solidFill>
                <a:latin typeface="Monotype Corsiva" panose="03010101010201010101" pitchFamily="66" charset="0"/>
              </a:rPr>
              <a:t>Menu Equilibre à 27,50 € / pers </a:t>
            </a:r>
          </a:p>
          <a:p>
            <a:pPr>
              <a:spcBef>
                <a:spcPts val="0"/>
              </a:spcBef>
            </a:pPr>
            <a:endParaRPr lang="fr-FR" sz="1600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1600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1000" dirty="0">
              <a:latin typeface="Monotype Corsiva" panose="03010101010201010101" pitchFamily="66" charset="0"/>
              <a:cs typeface="Cavolini" panose="03000502040302020204" pitchFamily="66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D29143D3-3B0D-10CE-2CEC-1C4FCFE3FA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32" y="121998"/>
            <a:ext cx="4545936" cy="2088174"/>
          </a:xfrm>
          <a:prstGeom prst="rect">
            <a:avLst/>
          </a:prstGeom>
        </p:spPr>
      </p:pic>
      <p:sp>
        <p:nvSpPr>
          <p:cNvPr id="13" name="Sous-titre 4">
            <a:extLst>
              <a:ext uri="{FF2B5EF4-FFF2-40B4-BE49-F238E27FC236}">
                <a16:creationId xmlns:a16="http://schemas.microsoft.com/office/drawing/2014/main" id="{73EF8016-A26E-3DDB-0D1B-A80547304267}"/>
              </a:ext>
            </a:extLst>
          </p:cNvPr>
          <p:cNvSpPr txBox="1">
            <a:spLocks/>
          </p:cNvSpPr>
          <p:nvPr/>
        </p:nvSpPr>
        <p:spPr>
          <a:xfrm>
            <a:off x="14922" y="3048000"/>
            <a:ext cx="6828156" cy="6247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Kir cassis au Saint-Pourçain Blanc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Pompe aux grattons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Supreme de pintade, au jus et champignons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Ecrasé de pomme de terre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Tomates rôties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Panna cotta caramel beurre salé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Café </a:t>
            </a: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Vin Blanc de Saint-Pourçain </a:t>
            </a: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Vin Rouge de Saint-Pourçain</a:t>
            </a: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Eaux minérales </a:t>
            </a:r>
          </a:p>
          <a:p>
            <a:pPr algn="l"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Ce prix comprend : le service, le set de table, la serviette intissée et la vaisselle complète </a:t>
            </a:r>
          </a:p>
          <a:p>
            <a:pPr algn="l">
              <a:spcBef>
                <a:spcPts val="0"/>
              </a:spcBef>
            </a:pPr>
            <a:endParaRPr lang="fr-FR" sz="2000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Option : 5 € /pers Nappes et serviettes tissus (Uniquement le soir)</a:t>
            </a:r>
          </a:p>
          <a:p>
            <a:pPr algn="l"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2000" dirty="0">
              <a:latin typeface="Monotype Corsiva" panose="03010101010201010101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755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4">
            <a:extLst>
              <a:ext uri="{FF2B5EF4-FFF2-40B4-BE49-F238E27FC236}">
                <a16:creationId xmlns:a16="http://schemas.microsoft.com/office/drawing/2014/main" id="{928BA30A-7569-474C-AC9B-6815C634DEE7}"/>
              </a:ext>
            </a:extLst>
          </p:cNvPr>
          <p:cNvSpPr txBox="1">
            <a:spLocks/>
          </p:cNvSpPr>
          <p:nvPr/>
        </p:nvSpPr>
        <p:spPr>
          <a:xfrm>
            <a:off x="0" y="2305050"/>
            <a:ext cx="6843078" cy="618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fr-FR" sz="2800" b="1" u="sng" dirty="0">
                <a:solidFill>
                  <a:srgbClr val="C00000"/>
                </a:solidFill>
                <a:latin typeface="Monotype Corsiva" panose="03010101010201010101" pitchFamily="66" charset="0"/>
              </a:rPr>
              <a:t>Menu Terroir à 29,50 € / pers </a:t>
            </a:r>
          </a:p>
          <a:p>
            <a:pPr>
              <a:spcBef>
                <a:spcPts val="0"/>
              </a:spcBef>
            </a:pPr>
            <a:endParaRPr lang="fr-FR" sz="1600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1600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1000" dirty="0">
              <a:latin typeface="Monotype Corsiva" panose="03010101010201010101" pitchFamily="66" charset="0"/>
              <a:cs typeface="Cavolini" panose="03000502040302020204" pitchFamily="66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6E8B8D1-55A9-9130-E81D-9E5A618EEF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32" y="121998"/>
            <a:ext cx="4545936" cy="2088174"/>
          </a:xfrm>
          <a:prstGeom prst="rect">
            <a:avLst/>
          </a:prstGeom>
        </p:spPr>
      </p:pic>
      <p:sp>
        <p:nvSpPr>
          <p:cNvPr id="13" name="Sous-titre 4">
            <a:extLst>
              <a:ext uri="{FF2B5EF4-FFF2-40B4-BE49-F238E27FC236}">
                <a16:creationId xmlns:a16="http://schemas.microsoft.com/office/drawing/2014/main" id="{665D96D0-1792-7B5D-560A-45670BA0E0B0}"/>
              </a:ext>
            </a:extLst>
          </p:cNvPr>
          <p:cNvSpPr txBox="1">
            <a:spLocks/>
          </p:cNvSpPr>
          <p:nvPr/>
        </p:nvSpPr>
        <p:spPr>
          <a:xfrm>
            <a:off x="14922" y="3048000"/>
            <a:ext cx="6828156" cy="6247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Kir cassis au Saint-Pourçain Blanc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Pompe aux grattons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Pièce de bœuf Charolaise du moment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Ou Parfait de Charolais (150 g)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Pâté aux pommes de terre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Tarte de saison « Maison »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Ou Coupe de fruits frais 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400" dirty="0">
                <a:latin typeface="Monotype Corsiva" panose="03010101010201010101" pitchFamily="66" charset="0"/>
              </a:rPr>
              <a:t>Café </a:t>
            </a: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Vin Blanc de Saint-Pourçain </a:t>
            </a: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Vin Rouge de Saint-Pourçain</a:t>
            </a: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Eaux minérales </a:t>
            </a:r>
          </a:p>
          <a:p>
            <a:pPr algn="l"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Ce prix comprend : le service, le set de table, la serviette intissée et la vaisselle complète </a:t>
            </a:r>
          </a:p>
          <a:p>
            <a:pPr algn="l">
              <a:spcBef>
                <a:spcPts val="0"/>
              </a:spcBef>
            </a:pPr>
            <a:endParaRPr lang="fr-FR" sz="2000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Option : 5 € /pers Nappes et serviettes tissus (Uniquement le soir)</a:t>
            </a:r>
          </a:p>
          <a:p>
            <a:pPr algn="l"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2000" dirty="0">
              <a:latin typeface="Monotype Corsiva" panose="03010101010201010101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451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4">
            <a:extLst>
              <a:ext uri="{FF2B5EF4-FFF2-40B4-BE49-F238E27FC236}">
                <a16:creationId xmlns:a16="http://schemas.microsoft.com/office/drawing/2014/main" id="{928BA30A-7569-474C-AC9B-6815C634DEE7}"/>
              </a:ext>
            </a:extLst>
          </p:cNvPr>
          <p:cNvSpPr txBox="1">
            <a:spLocks/>
          </p:cNvSpPr>
          <p:nvPr/>
        </p:nvSpPr>
        <p:spPr>
          <a:xfrm>
            <a:off x="0" y="2305050"/>
            <a:ext cx="6843078" cy="618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fr-FR" sz="2800" b="1" u="sng" dirty="0">
                <a:solidFill>
                  <a:srgbClr val="C00000"/>
                </a:solidFill>
                <a:latin typeface="Monotype Corsiva" panose="03010101010201010101" pitchFamily="66" charset="0"/>
              </a:rPr>
              <a:t>Menu Prestige à 34,00 € / pers </a:t>
            </a:r>
          </a:p>
          <a:p>
            <a:pPr>
              <a:spcBef>
                <a:spcPts val="0"/>
              </a:spcBef>
            </a:pPr>
            <a:endParaRPr lang="fr-FR" sz="1600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1600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1000" dirty="0">
              <a:latin typeface="Monotype Corsiva" panose="03010101010201010101" pitchFamily="66" charset="0"/>
              <a:cs typeface="Cavolini" panose="03000502040302020204" pitchFamily="66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6E8B8D1-55A9-9130-E81D-9E5A618EEF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32" y="121998"/>
            <a:ext cx="4545936" cy="2088174"/>
          </a:xfrm>
          <a:prstGeom prst="rect">
            <a:avLst/>
          </a:prstGeom>
        </p:spPr>
      </p:pic>
      <p:sp>
        <p:nvSpPr>
          <p:cNvPr id="13" name="Sous-titre 4">
            <a:extLst>
              <a:ext uri="{FF2B5EF4-FFF2-40B4-BE49-F238E27FC236}">
                <a16:creationId xmlns:a16="http://schemas.microsoft.com/office/drawing/2014/main" id="{665D96D0-1792-7B5D-560A-45670BA0E0B0}"/>
              </a:ext>
            </a:extLst>
          </p:cNvPr>
          <p:cNvSpPr txBox="1">
            <a:spLocks/>
          </p:cNvSpPr>
          <p:nvPr/>
        </p:nvSpPr>
        <p:spPr>
          <a:xfrm>
            <a:off x="14922" y="3048000"/>
            <a:ext cx="6828156" cy="6247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Effiloché de bœuf pressé au foie gras 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Cœur de filet de veau, réduction au pétillant de Saint-Pourçain 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Carottes persillées et Pomme de terre fondante 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Tarte au citron et ganache chocolat 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Option Café : 1,80 € / pers </a:t>
            </a: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Vin Blanc de Saint-Pourçain </a:t>
            </a: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Vin Rouge de Saint-Pourçain</a:t>
            </a: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Eaux minérales </a:t>
            </a:r>
          </a:p>
          <a:p>
            <a:pPr algn="l">
              <a:spcBef>
                <a:spcPts val="0"/>
              </a:spcBef>
            </a:pPr>
            <a:endParaRPr lang="fr-FR" sz="2000" b="1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Ce prix comprend : le service, le set de table, la serviette intissée et la vaisselle complète </a:t>
            </a:r>
          </a:p>
          <a:p>
            <a:pPr algn="l">
              <a:spcBef>
                <a:spcPts val="0"/>
              </a:spcBef>
            </a:pPr>
            <a:endParaRPr lang="fr-FR" sz="2000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Option : 5 € /pers Nappes et serviettes tissus (Uniquement le soir)</a:t>
            </a:r>
          </a:p>
          <a:p>
            <a:pPr algn="l"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2000" dirty="0">
              <a:latin typeface="Monotype Corsiva" panose="03010101010201010101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805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4">
            <a:extLst>
              <a:ext uri="{FF2B5EF4-FFF2-40B4-BE49-F238E27FC236}">
                <a16:creationId xmlns:a16="http://schemas.microsoft.com/office/drawing/2014/main" id="{928BA30A-7569-474C-AC9B-6815C634DEE7}"/>
              </a:ext>
            </a:extLst>
          </p:cNvPr>
          <p:cNvSpPr txBox="1">
            <a:spLocks/>
          </p:cNvSpPr>
          <p:nvPr/>
        </p:nvSpPr>
        <p:spPr>
          <a:xfrm>
            <a:off x="0" y="2305050"/>
            <a:ext cx="6843078" cy="618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fr-FR" sz="2800" b="1" u="sng" dirty="0">
                <a:solidFill>
                  <a:srgbClr val="C00000"/>
                </a:solidFill>
                <a:latin typeface="Monotype Corsiva" panose="03010101010201010101" pitchFamily="66" charset="0"/>
              </a:rPr>
              <a:t>Menu Epicurien à 41,50 € / pers </a:t>
            </a:r>
          </a:p>
          <a:p>
            <a:pPr>
              <a:spcBef>
                <a:spcPts val="0"/>
              </a:spcBef>
            </a:pPr>
            <a:endParaRPr lang="fr-FR" sz="1600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1600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1000" dirty="0">
              <a:latin typeface="Monotype Corsiva" panose="03010101010201010101" pitchFamily="66" charset="0"/>
              <a:cs typeface="Cavolini" panose="03000502040302020204" pitchFamily="66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6E8B8D1-55A9-9130-E81D-9E5A618EEF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32" y="121998"/>
            <a:ext cx="4545936" cy="2088174"/>
          </a:xfrm>
          <a:prstGeom prst="rect">
            <a:avLst/>
          </a:prstGeom>
        </p:spPr>
      </p:pic>
      <p:sp>
        <p:nvSpPr>
          <p:cNvPr id="13" name="Sous-titre 4">
            <a:extLst>
              <a:ext uri="{FF2B5EF4-FFF2-40B4-BE49-F238E27FC236}">
                <a16:creationId xmlns:a16="http://schemas.microsoft.com/office/drawing/2014/main" id="{665D96D0-1792-7B5D-560A-45670BA0E0B0}"/>
              </a:ext>
            </a:extLst>
          </p:cNvPr>
          <p:cNvSpPr txBox="1">
            <a:spLocks/>
          </p:cNvSpPr>
          <p:nvPr/>
        </p:nvSpPr>
        <p:spPr>
          <a:xfrm>
            <a:off x="14922" y="3048000"/>
            <a:ext cx="6828156" cy="6247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Kir cassis au Saint-Pourçain Blanc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3 petits fours chauds / pers 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***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Duo : </a:t>
            </a:r>
            <a:r>
              <a:rPr lang="fr-FR" sz="2000">
                <a:latin typeface="Monotype Corsiva" panose="03010101010201010101" pitchFamily="66" charset="0"/>
              </a:rPr>
              <a:t>Saumon gravlax </a:t>
            </a:r>
            <a:r>
              <a:rPr lang="fr-FR" sz="2000" dirty="0">
                <a:latin typeface="Monotype Corsiva" panose="03010101010201010101" pitchFamily="66" charset="0"/>
              </a:rPr>
              <a:t>et Tataki de thon aux aromates 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Filet de bœuf Charolais aux morilles 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Gaufre de pomme de terre aux légumes de saison 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Assiette du petit </a:t>
            </a:r>
            <a:r>
              <a:rPr lang="fr-FR" sz="2000" dirty="0" err="1">
                <a:latin typeface="Monotype Corsiva" panose="03010101010201010101" pitchFamily="66" charset="0"/>
              </a:rPr>
              <a:t>Damet</a:t>
            </a:r>
            <a:r>
              <a:rPr lang="fr-FR" sz="2000" dirty="0">
                <a:latin typeface="Monotype Corsiva" panose="03010101010201010101" pitchFamily="66" charset="0"/>
              </a:rPr>
              <a:t> et jeunes pousses 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Assiette de mignardises et sorbet 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**</a:t>
            </a:r>
          </a:p>
          <a:p>
            <a:pPr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Café</a:t>
            </a:r>
          </a:p>
          <a:p>
            <a:pPr algn="l">
              <a:spcBef>
                <a:spcPts val="0"/>
              </a:spcBef>
            </a:pPr>
            <a:endParaRPr lang="fr-FR" sz="2000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Vin Blanc de Saint-Pourçain </a:t>
            </a: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Vin Rouge de Saint-Pourçain</a:t>
            </a: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Eaux minérales </a:t>
            </a:r>
          </a:p>
          <a:p>
            <a:pPr algn="l"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Ce prix comprend : le service, le set de table, la serviette intissée et la vaisselle complète </a:t>
            </a:r>
          </a:p>
          <a:p>
            <a:pPr algn="l">
              <a:spcBef>
                <a:spcPts val="0"/>
              </a:spcBef>
            </a:pPr>
            <a:endParaRPr lang="fr-FR" sz="2000" dirty="0">
              <a:latin typeface="Monotype Corsiva" panose="03010101010201010101" pitchFamily="66" charset="0"/>
            </a:endParaRPr>
          </a:p>
          <a:p>
            <a:pPr algn="l">
              <a:spcBef>
                <a:spcPts val="0"/>
              </a:spcBef>
            </a:pPr>
            <a:r>
              <a:rPr lang="fr-FR" sz="2000" dirty="0">
                <a:latin typeface="Monotype Corsiva" panose="03010101010201010101" pitchFamily="66" charset="0"/>
              </a:rPr>
              <a:t>Option : 5 € /pers Nappes et serviettes tissus (Uniquement le soir)</a:t>
            </a:r>
          </a:p>
          <a:p>
            <a:pPr algn="l"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>
              <a:spcBef>
                <a:spcPts val="0"/>
              </a:spcBef>
            </a:pPr>
            <a:endParaRPr lang="fr-FR" sz="24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2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3600" b="1" dirty="0">
              <a:latin typeface="Monotype Corsiva" panose="03010101010201010101" pitchFamily="66" charset="0"/>
            </a:endParaRPr>
          </a:p>
          <a:p>
            <a:pPr algn="r">
              <a:spcBef>
                <a:spcPts val="0"/>
              </a:spcBef>
            </a:pPr>
            <a:endParaRPr lang="fr-FR" sz="2000" dirty="0">
              <a:latin typeface="Monotype Corsiva" panose="03010101010201010101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2895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939</TotalTime>
  <Words>428</Words>
  <Application>Microsoft Office PowerPoint</Application>
  <PresentationFormat>Format A4 (210 x 297 mm)</PresentationFormat>
  <Paragraphs>204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Monotype Corsiva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GEOFFROY</dc:creator>
  <cp:lastModifiedBy>COMPTE 2</cp:lastModifiedBy>
  <cp:revision>74</cp:revision>
  <cp:lastPrinted>2024-09-20T07:38:41Z</cp:lastPrinted>
  <dcterms:created xsi:type="dcterms:W3CDTF">2021-07-09T08:39:15Z</dcterms:created>
  <dcterms:modified xsi:type="dcterms:W3CDTF">2025-11-04T10:51:05Z</dcterms:modified>
</cp:coreProperties>
</file>